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70" r:id="rId7"/>
    <p:sldId id="274" r:id="rId8"/>
    <p:sldId id="269" r:id="rId9"/>
    <p:sldId id="272" r:id="rId10"/>
    <p:sldId id="273" r:id="rId11"/>
    <p:sldId id="262" r:id="rId12"/>
    <p:sldId id="263" r:id="rId13"/>
    <p:sldId id="264" r:id="rId14"/>
    <p:sldId id="266" r:id="rId15"/>
    <p:sldId id="267" r:id="rId16"/>
    <p:sldId id="268" r:id="rId17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>
      <p:cViewPr varScale="1">
        <p:scale>
          <a:sx n="45" d="100"/>
          <a:sy n="45" d="100"/>
        </p:scale>
        <p:origin x="97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C92918-DADD-4FE5-85A8-7660ADB3F729}" type="datetimeFigureOut">
              <a:rPr lang="ru-RU" smtClean="0"/>
              <a:t>06.10.2024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6928F-82CC-4732-99EE-956F0D60C9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416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6928F-82CC-4732-99EE-956F0D60C9D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333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6928F-82CC-4732-99EE-956F0D60C9D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333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C94322-E662-C34D-014A-1A9CD5AF6A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AADD587-9D85-2FC4-9378-7EF4AB0900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E1200F-6DFE-E2E6-A8D7-93F82D53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2D64-5775-45D2-BFE3-8E83FB239448}" type="datetime1">
              <a:rPr lang="ru-RU" smtClean="0"/>
              <a:t>06.10.2024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460D83-7A01-486F-6D85-85557A274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МА СКПК "Единство"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952E17-B9CF-AF00-D3DC-8F043CFB5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BE73D-19A8-4D10-97EA-A98542CAF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762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2FB143-498F-0993-8B97-259EB16B9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0A1FAD0-145C-0657-E0F8-242957CFAB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700672-B894-194D-B612-0DC2548CA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6CD6F-7EC7-495C-B02C-31F85A7E8700}" type="datetime1">
              <a:rPr lang="ru-RU" smtClean="0"/>
              <a:t>06.10.2024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2123D6-1465-6D0F-050A-DAB508056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МА СКПК "Единство"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4714FE-C0D8-30D8-0B7A-720402800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BE73D-19A8-4D10-97EA-A98542CAF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979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B1C7195-55A5-C289-7969-9409F5B280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CB82F8A-7A6C-7887-9563-D983DE33B9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A1B2A5-E066-68E7-4950-42855CF61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249EE-A227-49B6-9A95-D2B268ED4851}" type="datetime1">
              <a:rPr lang="ru-RU" smtClean="0"/>
              <a:t>06.10.2024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F73EC6-7339-ECE0-3561-DA9013B75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МА СКПК "Единство"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261F10-37C8-141C-E406-60BE83F5D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BE73D-19A8-4D10-97EA-A98542CAF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928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6EFCB8-8DF0-E40B-04F5-E4DA2D040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99BBCA-4950-3FCC-BBB2-BAAFFF3AE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EFDFE1-C84E-7E46-206C-CB059D838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739B6-5E18-47A6-8058-CB2E7CA2C691}" type="datetime1">
              <a:rPr lang="ru-RU" smtClean="0"/>
              <a:t>06.10.2024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21D4B7-A136-3DF0-B197-DCE4D57A2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МА СКПК "Единство"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A18B35-339A-69D1-4EBE-6BAFAA5C2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BE73D-19A8-4D10-97EA-A98542CAF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786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DD3D4E-F6E5-023A-B2F0-7191CADC7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CE85EF-1E9F-584F-3910-49FE4B6FCB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35F5E5-C763-22E3-097E-760E4FACF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F27B9-DC3A-46BF-848C-66A14BF0CA34}" type="datetime1">
              <a:rPr lang="ru-RU" smtClean="0"/>
              <a:t>06.10.2024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270621-7EA4-3B19-97EC-BEC94E79F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МА СКПК "Единство"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FC2E5C-8D73-A639-F619-7EC31FAAC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BE73D-19A8-4D10-97EA-A98542CAF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25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ABFE92-9A28-83B3-4F23-344195F5A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EF0112-8C06-F894-1321-2A26DB5C40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A1E18A9-79DE-4F17-A156-CE014BEE90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B9C06D-712B-3478-BBF9-4D0724D89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B7B2B-9B22-4D65-BFF1-E4753FD791B1}" type="datetime1">
              <a:rPr lang="ru-RU" smtClean="0"/>
              <a:t>06.10.2024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182EA3-4057-F7E4-8A91-9EFFDF9EA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МА СКПК "Единство"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F598131-EFE2-F158-1314-28A277BF7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BE73D-19A8-4D10-97EA-A98542CAF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077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B52865-6FEE-6AB0-097B-10CB7B9D9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95F22F-6299-DEE4-6B68-50E982C37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48D243-5400-1DAE-5337-6E0BC2C92C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B37E205-F08B-B7BD-493A-87F1F844E6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7AEBDA6-CD8B-5AC3-2199-B4FA33D9CC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EEC6218-C8D2-D95F-C8B3-DAD466315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5A10-5ABD-44C0-A163-B8EDA86BC8A1}" type="datetime1">
              <a:rPr lang="ru-RU" smtClean="0"/>
              <a:t>06.10.2024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FAD2690-0C29-E986-C28F-F3C304333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МА СКПК "Единство"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CD2A8F7-9F31-0B8C-0675-28C26464E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BE73D-19A8-4D10-97EA-A98542CAF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08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5A3D3F-C20B-48EB-9D81-ADAEED50A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01D66AE-BC1B-7242-E873-DB69CB594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3BED-AB3A-4EB5-9EC8-A190859176F6}" type="datetime1">
              <a:rPr lang="ru-RU" smtClean="0"/>
              <a:t>06.10.2024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8579254-1E3C-B965-D912-7432C882A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МА СКПК "Единство"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9F31E58-6CB7-7143-C8B4-F8C021102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BE73D-19A8-4D10-97EA-A98542CAF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040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AE73E4F-56E0-6AEF-9FD3-44216C206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5C4A3-97BE-4CAD-AEAB-D0BE9D8F7F55}" type="datetime1">
              <a:rPr lang="ru-RU" smtClean="0"/>
              <a:t>06.10.2024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8D97021-FD66-E3C4-3BA7-E300A99E2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МА СКПК "Единство"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D9CB93F-D9A2-6D10-6042-E74FA5862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BE73D-19A8-4D10-97EA-A98542CAF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954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F5875F-CE69-9B2F-D191-D80FA1121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5DDA9B-C111-3C77-05BB-3AFC76D3C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63E37C1-DECE-9A0F-C102-3484FC6FD7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EB776F-29D3-FE0B-1FA4-62AC2ACEA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7343D-0C4A-4603-ADDF-3EDB04FB1DD5}" type="datetime1">
              <a:rPr lang="ru-RU" smtClean="0"/>
              <a:t>06.10.2024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6DBEC3-9F63-64DC-7837-268553F35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МА СКПК "Единство"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88B70A-148E-DC9B-F6D1-D86CB0BAA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BE73D-19A8-4D10-97EA-A98542CAF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571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D32A76-DFF7-B0F4-1FA8-A75278623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75B9F89-0344-56F8-5E18-809D9F1DB4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FB4956-9343-5619-0922-EEB449500E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786DE4-D378-652F-B7EB-8198A5436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89ABD-340E-49DB-AA46-408213B3D276}" type="datetime1">
              <a:rPr lang="ru-RU" smtClean="0"/>
              <a:t>06.10.2024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F90C5CB-73FC-86E9-96E2-90B68E085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МА СКПК "Единство"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F5E8F8C-19B7-CF95-122B-03B36F1A2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BE73D-19A8-4D10-97EA-A98542CAF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171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2F2F31-67E3-9699-E571-340D72EDE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900FE6-46C1-F000-0E01-BEE3F1E78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ECF3B8-ECF9-FAA6-9228-7DA95A280A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C272A-5441-43A1-8DB8-6DDBD34D9F92}" type="datetime1">
              <a:rPr lang="ru-RU" smtClean="0"/>
              <a:t>06.10.2024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2BBC8F-7654-C95F-57EB-2442FD31C4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МА СКПК "Единство"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73B6B7-6444-A8C5-A5E2-579E31E871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BE73D-19A8-4D10-97EA-A98542CAF0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45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aspkkedinstvo.ru/index.php/rekomendatsii/obraztsy-dokumentov.html" TargetMode="External"/><Relationship Id="rId2" Type="http://schemas.openxmlformats.org/officeDocument/2006/relationships/hyperlink" Target="http://aspkkedinstvo.ru/index.php/proverki/informatsiya-o-proverkakh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spkkedinstvo.ru/index.php/dokumenty/vnutrennie-standarty.html" TargetMode="External"/><Relationship Id="rId4" Type="http://schemas.openxmlformats.org/officeDocument/2006/relationships/hyperlink" Target="http://aspkkedinstvo.ru/index.php/rekomendatsii/avtomatizatsiya.html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aspkkedinstvo.ru/index.php/dokumenty/vnutrennie-standarty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aspkkedinstvo.ru/index.php/rekomendatsii/avtomatizatsiya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B7DCF2-BD37-1AE6-095D-EB041C1EDC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8622" y="546012"/>
            <a:ext cx="9748605" cy="876719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Усиление административного воздействия СРО СКПК на членов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саморегулирования СКПК 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4EAF1D9-E17A-601D-FC2B-0DB7081C4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МА СКПК "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Единство</a:t>
            </a:r>
            <a:r>
              <a:rPr lang="ru-RU" dirty="0"/>
              <a:t>"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7950F9-2CC9-BE89-B9D5-8936BAF8709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73" y="496800"/>
            <a:ext cx="1313180" cy="128651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0271B0C-57B7-9575-1CF0-61C9DD7CFBF8}"/>
              </a:ext>
            </a:extLst>
          </p:cNvPr>
          <p:cNvSpPr/>
          <p:nvPr/>
        </p:nvSpPr>
        <p:spPr>
          <a:xfrm>
            <a:off x="1199212" y="2088184"/>
            <a:ext cx="2839387" cy="183659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Регуляторная нагрузка Банка России и СРО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34221FE-3C09-4E5C-582B-ED739C45FE74}"/>
              </a:ext>
            </a:extLst>
          </p:cNvPr>
          <p:cNvSpPr/>
          <p:nvPr/>
        </p:nvSpPr>
        <p:spPr>
          <a:xfrm>
            <a:off x="4676306" y="2242136"/>
            <a:ext cx="2839387" cy="15229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ленские взносы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40F8CA2-2555-60ED-67B8-55C2A9E73A10}"/>
              </a:ext>
            </a:extLst>
          </p:cNvPr>
          <p:cNvSpPr/>
          <p:nvPr/>
        </p:nvSpPr>
        <p:spPr>
          <a:xfrm>
            <a:off x="8543766" y="2638269"/>
            <a:ext cx="2839387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Ограниченный выбор СРО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FC7BCE-6904-3573-E800-B135FA7AAE29}"/>
              </a:ext>
            </a:extLst>
          </p:cNvPr>
          <p:cNvSpPr txBox="1"/>
          <p:nvPr/>
        </p:nvSpPr>
        <p:spPr>
          <a:xfrm>
            <a:off x="2643267" y="1357483"/>
            <a:ext cx="7450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СКПК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3C6202-4360-2E22-1E5D-24100AF42ECB}"/>
              </a:ext>
            </a:extLst>
          </p:cNvPr>
          <p:cNvSpPr txBox="1"/>
          <p:nvPr/>
        </p:nvSpPr>
        <p:spPr>
          <a:xfrm>
            <a:off x="2982418" y="3880314"/>
            <a:ext cx="7450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СРО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D35A18D-F182-11CC-756C-2058591ED6FA}"/>
              </a:ext>
            </a:extLst>
          </p:cNvPr>
          <p:cNvSpPr/>
          <p:nvPr/>
        </p:nvSpPr>
        <p:spPr>
          <a:xfrm>
            <a:off x="143031" y="4292102"/>
            <a:ext cx="2839387" cy="20611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рименение мер и т.п. в отношении самой СРО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C796CC9-37D5-8355-DB35-A83DB482B7C3}"/>
              </a:ext>
            </a:extLst>
          </p:cNvPr>
          <p:cNvSpPr/>
          <p:nvPr/>
        </p:nvSpPr>
        <p:spPr>
          <a:xfrm>
            <a:off x="3134471" y="4407314"/>
            <a:ext cx="2839387" cy="194595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Недостаток финансовых ср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дств и квалифицированного персонала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CB30350-FB37-703F-AF67-7C6098C470D0}"/>
              </a:ext>
            </a:extLst>
          </p:cNvPr>
          <p:cNvSpPr/>
          <p:nvPr/>
        </p:nvSpPr>
        <p:spPr>
          <a:xfrm>
            <a:off x="6095999" y="4738143"/>
            <a:ext cx="2839387" cy="163817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Конкуренция  и исторические аспекты сегмента рынка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2E76415-54CC-DB05-B238-33C688CE416B}"/>
              </a:ext>
            </a:extLst>
          </p:cNvPr>
          <p:cNvSpPr/>
          <p:nvPr/>
        </p:nvSpPr>
        <p:spPr>
          <a:xfrm>
            <a:off x="9119499" y="4715090"/>
            <a:ext cx="2839387" cy="163817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Потеря статуса СРО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862CDE-3896-EDEC-B8A6-BBAF34557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BE73D-19A8-4D10-97EA-A98542CAF0B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562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E0785A4-3375-DF33-C745-1383B9B4B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МА СКПК "Единство"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2B91BA-3940-8535-9E83-5A21F29CA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8133" y="1100667"/>
            <a:ext cx="5545667" cy="507629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6.2. БС по управлению рисками СКПК:</a:t>
            </a:r>
            <a:endParaRPr lang="ru-RU" sz="3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полномочия по управлению рисками;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«Правила и методы оценки рисков</a:t>
            </a:r>
            <a:r>
              <a:rPr lang="ru-RU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Правила формирования отчетов об управлении рисками;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Допустимые уровни потерь (лимитов) по рискам;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Отчеты об управлении рисками; </a:t>
            </a:r>
            <a:endParaRPr lang="ru-RU" sz="3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DB8E1EC-A566-64D2-7781-1F73AF237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BE73D-19A8-4D10-97EA-A98542CAF0B3}" type="slidenum">
              <a:rPr lang="ru-RU" smtClean="0"/>
              <a:t>10</a:t>
            </a:fld>
            <a:endParaRPr lang="ru-RU"/>
          </a:p>
        </p:txBody>
      </p:sp>
      <p:pic>
        <p:nvPicPr>
          <p:cNvPr id="5124" name="Picture 4" descr="Picture background">
            <a:extLst>
              <a:ext uri="{FF2B5EF4-FFF2-40B4-BE49-F238E27FC236}">
                <a16:creationId xmlns:a16="http://schemas.microsoft.com/office/drawing/2014/main" id="{6ED92F3B-296C-6D1F-910B-94D0F24D2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82134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821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979ABA7-AE33-98FF-18A7-DDCF25914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0400" y="660399"/>
            <a:ext cx="4343400" cy="5516563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6.3. БС корпоративного управления: </a:t>
            </a:r>
            <a:endParaRPr lang="ru-RU" sz="3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- </a:t>
            </a:r>
            <a:r>
              <a:rPr lang="ru-RU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антикоррупционная политика</a:t>
            </a:r>
            <a:r>
              <a:rPr lang="ru-RU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сделки с конфликтом интересов</a:t>
            </a:r>
            <a:r>
              <a:rPr lang="ru-RU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оформление документов</a:t>
            </a:r>
            <a:endParaRPr lang="ru-RU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373591C-1D81-140E-D364-EFD5930B0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МА СКПК "Единство"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4E6123F-874D-3C57-F200-8F51A52B7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BE73D-19A8-4D10-97EA-A98542CAF0B3}" type="slidenum">
              <a:rPr lang="ru-RU" smtClean="0"/>
              <a:t>11</a:t>
            </a:fld>
            <a:endParaRPr lang="ru-RU"/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55377DBB-5A05-8500-A0FC-636E9EF20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88383"/>
            <a:ext cx="5257800" cy="640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890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4F5C03E-52A2-D167-7DE8-027AE0ED4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9724"/>
            <a:ext cx="10515600" cy="593662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6.4.   БС совершения СКПК операций на финансовом рынке</a:t>
            </a:r>
            <a:r>
              <a:rPr lang="ru-RU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Положение о займах; </a:t>
            </a:r>
            <a:endParaRPr lang="ru-RU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Займы с использованием МСК            </a:t>
            </a:r>
            <a:endParaRPr lang="ru-RU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Соблюдение требований внутренних стандартов СРО:</a:t>
            </a:r>
            <a:endParaRPr lang="ru-RU" sz="3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условия членства;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ругие стандарты</a:t>
            </a:r>
            <a:endParaRPr lang="ru-RU" sz="320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7B32AE1-325F-987E-27BD-43FD7433A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МА СКПК "Единство"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EF60205-3581-8376-1178-8CCDB2BB0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BE73D-19A8-4D10-97EA-A98542CAF0B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536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BEA1A4-A51C-4A53-D3F9-C3A153722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133" y="0"/>
            <a:ext cx="10515600" cy="132556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в помощь (самоконтроль)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71FF2D-85D8-998E-C021-CF3D0F406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3733"/>
            <a:ext cx="10515600" cy="4148667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проверки и чек-листы (на сайте - 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здел «Проверки/Информация о проверках/ «Типовой список…» по адресу: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http://aspkkedinstvo.ru/index.php/proverki/informatsiya-o-proverkakh.html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Типовые документы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сайте «Рекомендации/Образцы документов»: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http://aspkkedinstvo.ru/index.php/rekomendatsii/obraztsy-dokumentov.html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расчета ФН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«Рекомендации/Автоматизация»: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http://aspkkedinstvo.ru/index.php/rekomendatsii/avtomatizatsiya.html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(904)2920127, (910)7771050, (900)5999855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B91ED9A-2BA2-013A-6F74-D99BC0C8A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МА СКПК "Единство"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424155D-FDAF-AC37-FD01-ED890160B77F}"/>
              </a:ext>
            </a:extLst>
          </p:cNvPr>
          <p:cNvSpPr txBox="1">
            <a:spLocks/>
          </p:cNvSpPr>
          <p:nvPr/>
        </p:nvSpPr>
        <p:spPr>
          <a:xfrm>
            <a:off x="838200" y="45696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Риск-профиль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 сайте СРО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http://aspkkedinstvo.ru/index.php/dokumenty/vnutrennie-standarty.html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7A3A9B-7C8E-4AAA-C5BC-1DF5B3B35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BE73D-19A8-4D10-97EA-A98542CAF0B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429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C5C2E0-8E42-363B-A86D-ED08300BF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42980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Применяемые меры: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существенность;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вина; длительность;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неоднократность; устранение; иные факторы.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Смягчающие и отягчающие вину обстоятельства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4AEA92-D7F2-7190-3A86-3284BB283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7867"/>
            <a:ext cx="10515600" cy="4798483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Предупреждение </a:t>
            </a:r>
          </a:p>
          <a:p>
            <a:pPr marL="0" indent="0" algn="just"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Требование об устранении нарушения в сроки:</a:t>
            </a:r>
          </a:p>
          <a:p>
            <a:pPr algn="just">
              <a:buFontTx/>
              <a:buChar char="-"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30 (нарушения ВС) </a:t>
            </a:r>
            <a:r>
              <a:rPr lang="ru-RU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120 (восстановление фин. устойчивости) </a:t>
            </a:r>
            <a:r>
              <a:rPr lang="ru-RU" sz="6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р.д</a:t>
            </a:r>
            <a:r>
              <a:rPr lang="ru-RU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одного года (внесение изменений в Устав);</a:t>
            </a:r>
          </a:p>
          <a:p>
            <a:pPr algn="just">
              <a:buFontTx/>
              <a:buChar char="-"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 до 90  </a:t>
            </a:r>
            <a:r>
              <a:rPr lang="ru-RU" sz="6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р.д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(другие случаи)</a:t>
            </a:r>
          </a:p>
          <a:p>
            <a:pPr marL="0" indent="0" algn="just"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Предупреждение и штраф</a:t>
            </a:r>
          </a:p>
          <a:p>
            <a:pPr marL="0" indent="0" algn="just"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Требование об устранении нарушения и штраф</a:t>
            </a:r>
          </a:p>
          <a:p>
            <a:pPr marL="0" indent="0" algn="just"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Информирование Банка России о выявленных нарушениях для принятия мер административного воздействия или оснований для направления в суд заявления о ликвидации СКПК</a:t>
            </a:r>
          </a:p>
          <a:p>
            <a:pPr marL="0" indent="0" algn="just"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Исключение из СРО 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8AA8490-87C8-1E40-7795-9068AD9F4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МА СКПК "Единство"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3B68F2-3B4E-51C5-3B7E-65586AADC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BE73D-19A8-4D10-97EA-A98542CAF0B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173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31E319-7E35-E74A-A52C-E8A608B54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82208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Штрафы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на сайте: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http://aspkkedinstvo.ru/index.php/dokumenty/vnutrennie-standarty.html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Закона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8EA77E7-CBC0-E603-2476-6ADBEF5B3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МА СКПК "Единство"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7C2D0207-94D8-B30E-B1CE-53BCA5CD37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571531"/>
              </p:ext>
            </p:extLst>
          </p:nvPr>
        </p:nvGraphicFramePr>
        <p:xfrm>
          <a:off x="626535" y="2133600"/>
          <a:ext cx="10710334" cy="3759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19372">
                  <a:extLst>
                    <a:ext uri="{9D8B030D-6E8A-4147-A177-3AD203B41FA5}">
                      <a16:colId xmlns:a16="http://schemas.microsoft.com/office/drawing/2014/main" val="2922829111"/>
                    </a:ext>
                  </a:extLst>
                </a:gridCol>
                <a:gridCol w="2113411">
                  <a:extLst>
                    <a:ext uri="{9D8B030D-6E8A-4147-A177-3AD203B41FA5}">
                      <a16:colId xmlns:a16="http://schemas.microsoft.com/office/drawing/2014/main" val="24842112"/>
                    </a:ext>
                  </a:extLst>
                </a:gridCol>
                <a:gridCol w="2829820">
                  <a:extLst>
                    <a:ext uri="{9D8B030D-6E8A-4147-A177-3AD203B41FA5}">
                      <a16:colId xmlns:a16="http://schemas.microsoft.com/office/drawing/2014/main" val="2644586502"/>
                    </a:ext>
                  </a:extLst>
                </a:gridCol>
                <a:gridCol w="2847731">
                  <a:extLst>
                    <a:ext uri="{9D8B030D-6E8A-4147-A177-3AD203B41FA5}">
                      <a16:colId xmlns:a16="http://schemas.microsoft.com/office/drawing/2014/main" val="2204483876"/>
                    </a:ext>
                  </a:extLst>
                </a:gridCol>
              </a:tblGrid>
              <a:tr h="63636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Нарушение совершено впервые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Нарушение повлекшее нарушение прав потребителей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Повторное нарушение (в течении года)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54567167"/>
                  </a:ext>
                </a:extLst>
              </a:tr>
              <a:tr h="804229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СКПК, созданные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₽5000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₽10 000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₽10 000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58448606"/>
                  </a:ext>
                </a:extLst>
              </a:tr>
              <a:tr h="710148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СКПК с  задолженностью*  до ₽10 млн.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449384"/>
                  </a:ext>
                </a:extLst>
              </a:tr>
              <a:tr h="106954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СКПК с задолженностью от ₽10 млн. до ₽200 млн.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0,05%</a:t>
                      </a:r>
                      <a:b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задолженности </a:t>
                      </a:r>
                      <a:b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0,1% </a:t>
                      </a:r>
                      <a:b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задолженности </a:t>
                      </a:r>
                      <a:b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0,1% </a:t>
                      </a:r>
                      <a:b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задолженности </a:t>
                      </a:r>
                      <a:b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1866362"/>
                  </a:ext>
                </a:extLst>
              </a:tr>
              <a:tr h="538916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СКПК с задолженностью от ₽ 200 млн.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₽100 000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₽200 000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₽200 000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734785"/>
                  </a:ext>
                </a:extLst>
              </a:tr>
            </a:tbl>
          </a:graphicData>
        </a:graphic>
      </p:graphicFrame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5ECA0F0C-E4CA-10B2-B6BB-6C6A8C7A6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BE73D-19A8-4D10-97EA-A98542CAF0B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131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6D530ED-E1B9-7C90-D79A-CD153777C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5600"/>
            <a:ext cx="10515600" cy="58213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Нарушение ВС и документов СРО (₽)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Нарушение БС защиты прав - 3 среднемесячных размера членского взноса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8A71A30-A9E6-AF84-7CCE-E26DA4385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МА СКПК "Единство"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01C03DAD-7F6F-A9FE-7F0A-C611A18D52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765968"/>
              </p:ext>
            </p:extLst>
          </p:nvPr>
        </p:nvGraphicFramePr>
        <p:xfrm>
          <a:off x="1040341" y="863600"/>
          <a:ext cx="10111317" cy="42671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63790">
                  <a:extLst>
                    <a:ext uri="{9D8B030D-6E8A-4147-A177-3AD203B41FA5}">
                      <a16:colId xmlns:a16="http://schemas.microsoft.com/office/drawing/2014/main" val="2170548465"/>
                    </a:ext>
                  </a:extLst>
                </a:gridCol>
                <a:gridCol w="3847527">
                  <a:extLst>
                    <a:ext uri="{9D8B030D-6E8A-4147-A177-3AD203B41FA5}">
                      <a16:colId xmlns:a16="http://schemas.microsoft.com/office/drawing/2014/main" val="4090503528"/>
                    </a:ext>
                  </a:extLst>
                </a:gridCol>
              </a:tblGrid>
              <a:tr h="47413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Вновь образованные и до 2 000 тыс. руб. включительно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4400 до 13200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0838744"/>
                  </a:ext>
                </a:extLst>
              </a:tr>
              <a:tr h="47413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2 001 до 5 000 тыс. руб. включительно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6000 до 18000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9977198"/>
                  </a:ext>
                </a:extLst>
              </a:tr>
              <a:tr h="47413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5 001 до 10 000 тыс. руб. включительно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8000 до 24000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1563667"/>
                  </a:ext>
                </a:extLst>
              </a:tr>
              <a:tr h="47413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10 001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15 000 тыс. руб. включительно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12400 до 37200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7092896"/>
                  </a:ext>
                </a:extLst>
              </a:tr>
              <a:tr h="47413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15 001 до 30 000 тыс. руб. включительно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18000 до 54000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0304253"/>
                  </a:ext>
                </a:extLst>
              </a:tr>
              <a:tr h="47413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30 001 до 60 000 тыс. руб. включительно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21000 до 63000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8521302"/>
                  </a:ext>
                </a:extLst>
              </a:tr>
              <a:tr h="47413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60 001 до 120 000 тыс. руб. включительно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26000 до 78000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1545735"/>
                  </a:ext>
                </a:extLst>
              </a:tr>
              <a:tr h="47413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120 001 до 250 000 тыс. руб. включительно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30000 до 90000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1004974"/>
                  </a:ext>
                </a:extLst>
              </a:tr>
              <a:tr h="47413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250 001 до 500 000 тыс. руб. включительно</a:t>
                      </a:r>
                      <a:endParaRPr lang="ru-RU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48000 до 144000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0807070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7654AE2-6FEF-8275-86D5-DC533CA64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BE73D-19A8-4D10-97EA-A98542CAF0B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642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E4E6DB9-28B4-6F57-9207-984522A68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МА СКПК "Единство"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C19C56-7882-ADD3-9BE5-D9B1F55E012F}"/>
              </a:ext>
            </a:extLst>
          </p:cNvPr>
          <p:cNvSpPr txBox="1"/>
          <p:nvPr/>
        </p:nvSpPr>
        <p:spPr>
          <a:xfrm>
            <a:off x="1244184" y="461608"/>
            <a:ext cx="10523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Пути решения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96C8902-B220-024F-09D5-F31656A79A77}"/>
              </a:ext>
            </a:extLst>
          </p:cNvPr>
          <p:cNvSpPr/>
          <p:nvPr/>
        </p:nvSpPr>
        <p:spPr>
          <a:xfrm>
            <a:off x="4385733" y="1405467"/>
            <a:ext cx="7381546" cy="486982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Смена руководства;</a:t>
            </a:r>
          </a:p>
          <a:p>
            <a:pPr marL="285750" indent="-285750">
              <a:buFontTx/>
              <a:buChar char="-"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Предприимчивость;</a:t>
            </a:r>
          </a:p>
          <a:p>
            <a:pPr marL="285750" indent="-285750">
              <a:buFontTx/>
              <a:buChar char="-"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Мотивация;</a:t>
            </a:r>
          </a:p>
          <a:p>
            <a:pPr marL="285750" indent="-285750">
              <a:buFontTx/>
              <a:buChar char="-"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знаний;</a:t>
            </a:r>
          </a:p>
          <a:p>
            <a:pPr marL="285750" indent="-285750">
              <a:buFontTx/>
              <a:buChar char="-"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 с СРО (сайт);</a:t>
            </a:r>
          </a:p>
          <a:p>
            <a:pPr marL="285750" indent="-285750">
              <a:buFontTx/>
              <a:buChar char="-"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процентной маржей</a:t>
            </a:r>
          </a:p>
          <a:p>
            <a:pPr marL="285750" indent="-285750">
              <a:buFontTx/>
              <a:buChar char="-"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Просрочка, залоги, поручительства;</a:t>
            </a:r>
          </a:p>
          <a:p>
            <a:pPr marL="285750" indent="-285750">
              <a:buFontTx/>
              <a:buChar char="-"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СРО;</a:t>
            </a:r>
          </a:p>
          <a:p>
            <a:pPr marL="285750" indent="-285750">
              <a:buFontTx/>
              <a:buChar char="-"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членскими взносами в СРО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FEA93E6-9536-2987-EB42-C1091BBDE891}"/>
              </a:ext>
            </a:extLst>
          </p:cNvPr>
          <p:cNvSpPr/>
          <p:nvPr/>
        </p:nvSpPr>
        <p:spPr>
          <a:xfrm>
            <a:off x="697803" y="1405467"/>
            <a:ext cx="2839387" cy="20611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Кооператив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15F898-4395-F1D5-F8F5-9808B3CC9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BE73D-19A8-4D10-97EA-A98542CAF0B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672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CB00AE6-AF8E-3A07-5E90-13FCD8540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МА СКПК "Единство"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1568E90-06FB-44C6-8A26-671091D7C22C}"/>
              </a:ext>
            </a:extLst>
          </p:cNvPr>
          <p:cNvSpPr/>
          <p:nvPr/>
        </p:nvSpPr>
        <p:spPr>
          <a:xfrm>
            <a:off x="223670" y="476413"/>
            <a:ext cx="2839387" cy="20611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0BC8E3B-C77F-1B4B-115B-3DE4B45F7FE2}"/>
              </a:ext>
            </a:extLst>
          </p:cNvPr>
          <p:cNvSpPr/>
          <p:nvPr/>
        </p:nvSpPr>
        <p:spPr>
          <a:xfrm>
            <a:off x="3441353" y="461758"/>
            <a:ext cx="7899818" cy="553264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штат;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членские взносы;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сегментирование членов;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«арбитраж» контроля, взносов и т.п.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421ABB6-03FE-B4F1-A6DC-2C63BEF50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BE73D-19A8-4D10-97EA-A98542CAF0B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196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B7DCF2-BD37-1AE6-095D-EB041C1EDC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8622" y="153119"/>
            <a:ext cx="9748605" cy="401861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Контрольная деятельность СРО СКПК 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4EAF1D9-E17A-601D-FC2B-0DB7081C4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МА СКПК "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Единство</a:t>
            </a:r>
            <a:r>
              <a:rPr lang="ru-RU" dirty="0"/>
              <a:t>"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0271B0C-57B7-9575-1CF0-61C9DD7CFBF8}"/>
              </a:ext>
            </a:extLst>
          </p:cNvPr>
          <p:cNvSpPr/>
          <p:nvPr/>
        </p:nvSpPr>
        <p:spPr>
          <a:xfrm>
            <a:off x="1001363" y="4601798"/>
            <a:ext cx="2420282" cy="86288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Плановые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34221FE-3C09-4E5C-582B-ED739C45FE74}"/>
              </a:ext>
            </a:extLst>
          </p:cNvPr>
          <p:cNvSpPr/>
          <p:nvPr/>
        </p:nvSpPr>
        <p:spPr>
          <a:xfrm>
            <a:off x="3675718" y="4624524"/>
            <a:ext cx="2420282" cy="81742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Риск-профиль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40F8CA2-2555-60ED-67B8-55C2A9E73A10}"/>
              </a:ext>
            </a:extLst>
          </p:cNvPr>
          <p:cNvSpPr/>
          <p:nvPr/>
        </p:nvSpPr>
        <p:spPr>
          <a:xfrm>
            <a:off x="6310618" y="4619716"/>
            <a:ext cx="2505566" cy="86288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Жалобы и обращения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82184C-2083-2B05-4D16-FCD2D884E5F0}"/>
              </a:ext>
            </a:extLst>
          </p:cNvPr>
          <p:cNvSpPr txBox="1"/>
          <p:nvPr/>
        </p:nvSpPr>
        <p:spPr>
          <a:xfrm>
            <a:off x="1001363" y="5500517"/>
            <a:ext cx="10523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Темы проверки – «всё, кроме ПОДФТ/ФРОМУ, БКИ».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3B871AF-7715-7E10-F5DE-DFEB24D89FAB}"/>
              </a:ext>
            </a:extLst>
          </p:cNvPr>
          <p:cNvSpPr/>
          <p:nvPr/>
        </p:nvSpPr>
        <p:spPr>
          <a:xfrm>
            <a:off x="9341661" y="4543929"/>
            <a:ext cx="2505566" cy="92075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Надзорный анализ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9165CC-0943-31F1-FAF0-4FA688DF6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BE73D-19A8-4D10-97EA-A98542CAF0B3}" type="slidenum">
              <a:rPr lang="ru-RU" smtClean="0"/>
              <a:t>4</a:t>
            </a:fld>
            <a:endParaRPr lang="ru-RU"/>
          </a:p>
        </p:txBody>
      </p:sp>
      <p:pic>
        <p:nvPicPr>
          <p:cNvPr id="7170" name="Picture 2" descr="Picture background">
            <a:extLst>
              <a:ext uri="{FF2B5EF4-FFF2-40B4-BE49-F238E27FC236}">
                <a16:creationId xmlns:a16="http://schemas.microsoft.com/office/drawing/2014/main" id="{485C769C-2BEB-C325-72D0-A3F84F5AB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456" y="768169"/>
            <a:ext cx="6411627" cy="350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956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16504D-4970-8726-FD74-BC4146E5B13A}"/>
              </a:ext>
            </a:extLst>
          </p:cNvPr>
          <p:cNvSpPr txBox="1"/>
          <p:nvPr/>
        </p:nvSpPr>
        <p:spPr>
          <a:xfrm>
            <a:off x="1244184" y="136525"/>
            <a:ext cx="10523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Плановые проверки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B3E602EE-9534-C1F0-4E2A-8B47CF9BE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3467" y="851785"/>
            <a:ext cx="4995333" cy="546087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Проверяемые вопросы:</a:t>
            </a:r>
            <a:endParaRPr lang="ru-RU" sz="36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Бухгалтерский учет</a:t>
            </a:r>
            <a:r>
              <a:rPr lang="ru-RU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отчетность</a:t>
            </a:r>
            <a:endParaRPr lang="ru-RU" sz="3200" b="1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первичные документы;</a:t>
            </a:r>
            <a:endParaRPr lang="ru-RU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финансовые вложения в понимании ПБУ</a:t>
            </a:r>
            <a:endParaRPr lang="ru-RU" sz="3200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F79AAC74-93A7-528F-853F-C8C517543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МА СКПК "Единство"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70B6F04-03DB-7883-F895-30E257EE7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BE73D-19A8-4D10-97EA-A98542CAF0B3}" type="slidenum">
              <a:rPr lang="ru-RU" smtClean="0"/>
              <a:t>5</a:t>
            </a:fld>
            <a:endParaRPr lang="ru-RU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1A6C16D6-F4B8-6EA2-79CC-0042CAFA8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09" y="851785"/>
            <a:ext cx="6348991" cy="546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151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58852A0-E089-5291-F624-E307CAB09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МА СКПК "Единство"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0506E5-7CAC-4F2F-322D-8D8DA278FCFF}"/>
              </a:ext>
            </a:extLst>
          </p:cNvPr>
          <p:cNvSpPr txBox="1"/>
          <p:nvPr/>
        </p:nvSpPr>
        <p:spPr>
          <a:xfrm>
            <a:off x="406400" y="300540"/>
            <a:ext cx="11650133" cy="3687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ru-RU" sz="3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Финансовые </a:t>
            </a:r>
            <a:r>
              <a:rPr lang="ru-RU" sz="3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нормативы (ФН)</a:t>
            </a:r>
            <a:endParaRPr lang="ru-RU" sz="3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Внимание ФН3, ФН6 и ФН7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просрочка;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формирование резервов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под обесценение финансовых активов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Методика расчета ФН на сайте СРО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http://aspkkedinstvo.ru/index.php/rekomendatsii/avtomatizatsiya.html</a:t>
            </a:r>
            <a:endParaRPr lang="ru-RU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B1FBEF-A3BE-1EFF-334B-0639876E6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1" y="3988153"/>
            <a:ext cx="11379200" cy="2243314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варианта (формы) отражения в учете проср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дебиторская задолженность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финансовый актив с обесценением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учетной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политике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очки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F371564C-D072-B5C3-2DD9-88A00F924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BE73D-19A8-4D10-97EA-A98542CAF0B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733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F1DFA-7CE1-F28B-B244-3FB71D660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2246" y="300540"/>
            <a:ext cx="6296554" cy="5727727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 нарушения ФН3, ФН6 и ФН7: </a:t>
            </a:r>
            <a:b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просрочка отражена достоверно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 остается на б/с 58 в качестве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фин.актива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(не на 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дебиторке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 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резервов под обесценение;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просрочка сокрыта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давняя дата предоставления займа;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непропорциональная сроку договора задолженность;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несовпадение сроков в отчетностях;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сведения о спорах и судебных делах из открытых источников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6ED6537-9E01-F037-57A6-D60CE97DE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МА СКПК "Единство"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EFE9E3C-68A9-9400-2701-3644EF0D5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BE73D-19A8-4D10-97EA-A98542CAF0B3}" type="slidenum">
              <a:rPr lang="ru-RU" smtClean="0"/>
              <a:t>7</a:t>
            </a:fld>
            <a:endParaRPr lang="ru-RU"/>
          </a:p>
        </p:txBody>
      </p:sp>
      <p:pic>
        <p:nvPicPr>
          <p:cNvPr id="5" name="Picture 2" descr="Picture background">
            <a:extLst>
              <a:ext uri="{FF2B5EF4-FFF2-40B4-BE49-F238E27FC236}">
                <a16:creationId xmlns:a16="http://schemas.microsoft.com/office/drawing/2014/main" id="{0CCF4C1F-666C-E8AA-C872-6158EB69D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300540"/>
            <a:ext cx="5263621" cy="599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137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7329FFE-8897-0413-BADC-1CD3F711C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МА СКПК "Единство"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893A850E-87EE-79E7-968D-2650E455B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3130" y="372533"/>
            <a:ext cx="10515600" cy="6163177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3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Достоверность отчетов</a:t>
            </a:r>
            <a:endParaRPr lang="ru-RU" sz="3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3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Формирование и действие органов управления</a:t>
            </a:r>
            <a:r>
              <a:rPr lang="ru-RU" sz="3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3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Корпоративные процессы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представительство</a:t>
            </a:r>
            <a:r>
              <a:rPr lang="ru-RU" sz="3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интересов </a:t>
            </a:r>
            <a:r>
              <a:rPr lang="ru-RU" sz="3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доверенности;</a:t>
            </a:r>
            <a:endParaRPr lang="ru-RU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sz="3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счетная комиссия</a:t>
            </a:r>
            <a:r>
              <a:rPr lang="ru-RU" sz="3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sz="3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уведомления о собрании</a:t>
            </a:r>
            <a:r>
              <a:rPr lang="ru-RU" sz="3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внесения кандидатур  и др.</a:t>
            </a:r>
            <a:endParaRPr lang="ru-RU" sz="36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3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Соблюдение требований Законов</a:t>
            </a:r>
            <a:r>
              <a:rPr lang="ru-RU" sz="3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3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деятельность по адресу; 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содержания Устава; </a:t>
            </a: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привлечения средств; - </a:t>
            </a:r>
            <a:r>
              <a:rPr lang="ru-RU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сделки с заинтересованностью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5.1</a:t>
            </a:r>
            <a:r>
              <a:rPr lang="ru-RU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Соблюдение требования № 353-ФЗ «О потребительском кредите (займе):</a:t>
            </a:r>
            <a:endParaRPr lang="ru-RU" sz="2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Общие условия займа;</a:t>
            </a:r>
            <a:endParaRPr lang="ru-RU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Индивидуальные условия займа;</a:t>
            </a:r>
            <a:endParaRPr lang="ru-RU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5.2. Реестр членов СКПК</a:t>
            </a:r>
            <a:endParaRPr lang="ru-RU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ru-RU" sz="28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ru-RU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6E87F1E-3670-B6B5-B7B6-50FB68E86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BE73D-19A8-4D10-97EA-A98542CAF0B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599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12BD080-5529-41D0-831B-E88CBF137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МА СКПК "Единство"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0EE17633-DAAE-6145-4C23-82F74394E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0" y="355602"/>
            <a:ext cx="4114800" cy="5821362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Базовые стандарты (БС)</a:t>
            </a:r>
            <a:endParaRPr lang="ru-RU" sz="3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6.1. БС защиты прав и интересов физических и юридических лиц – получателей финансовых услуг:              </a:t>
            </a:r>
            <a:endParaRPr lang="ru-RU" sz="3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-  </a:t>
            </a:r>
            <a:r>
              <a:rPr lang="ru-RU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способы взаимодействия</a:t>
            </a:r>
            <a:r>
              <a:rPr lang="ru-RU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-  </a:t>
            </a:r>
            <a:r>
              <a:rPr lang="ru-RU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размещение информации</a:t>
            </a:r>
            <a:r>
              <a:rPr lang="ru-RU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обращения получателей финансовых услуг;</a:t>
            </a:r>
            <a:endParaRPr lang="ru-RU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- </a:t>
            </a:r>
            <a:r>
              <a:rPr lang="ru-RU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информирование о просроченной задолженности и фиксирование</a:t>
            </a:r>
            <a:endParaRPr lang="ru-RU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90CDF58-C512-2B33-DFF4-378E01453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BE73D-19A8-4D10-97EA-A98542CAF0B3}" type="slidenum">
              <a:rPr lang="ru-RU" smtClean="0"/>
              <a:t>9</a:t>
            </a:fld>
            <a:endParaRPr lang="ru-RU"/>
          </a:p>
        </p:txBody>
      </p:sp>
      <p:pic>
        <p:nvPicPr>
          <p:cNvPr id="3" name="Picture 2" descr="Picture background">
            <a:extLst>
              <a:ext uri="{FF2B5EF4-FFF2-40B4-BE49-F238E27FC236}">
                <a16:creationId xmlns:a16="http://schemas.microsoft.com/office/drawing/2014/main" id="{90DEFBD7-01D8-C559-F974-588B21F47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85" y="355601"/>
            <a:ext cx="6773333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2571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1135</Words>
  <Application>Microsoft Office PowerPoint</Application>
  <PresentationFormat>Широкоэкранный</PresentationFormat>
  <Paragraphs>179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Усиление административного воздействия СРО СКПК на членов  I. Проблемы саморегулирования СКПК </vt:lpstr>
      <vt:lpstr>Презентация PowerPoint</vt:lpstr>
      <vt:lpstr>Презентация PowerPoint</vt:lpstr>
      <vt:lpstr>II. Контрольная деятельность СРО СКПК </vt:lpstr>
      <vt:lpstr>Презентация PowerPoint</vt:lpstr>
      <vt:lpstr>2 варианта (формы) отражения в учете проср1) дебиторская задолженность  или  2) финансовый актив с обесценением по учетной политикеочки:  </vt:lpstr>
      <vt:lpstr>Риск нарушения ФН3, ФН6 и ФН7:  - просрочка отражена достоверно, но остается на б/с 58 в качестве фин.актива (не на «дебиторке») и без резервов под обесценение; - просрочка сокрыта  Признаки:  - давняя дата предоставления займа; - непропорциональная сроку договора задолженность; - несовпадение сроков в отчетностях; - сведения о спорах и судебных делах из открытых источников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Материалы в помощь (самоконтроль)</vt:lpstr>
      <vt:lpstr>Применяемые меры: существенность; вина; длительность; неоднократность; устранение; иные факторы. Смягчающие и отягчающие вину обстоятельства   </vt:lpstr>
      <vt:lpstr>                                          Штрафы Меры на сайте: http://aspkkedinstvo.ru/index.php/dokumenty/vnutrennie-standarty.html 1. Нарушение Закона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Вступление в МА СКПК «Единство»</dc:title>
  <dc:creator>Владимир Зимин</dc:creator>
  <cp:lastModifiedBy>Владимир Зимин</cp:lastModifiedBy>
  <cp:revision>32</cp:revision>
  <cp:lastPrinted>2024-07-29T13:31:20Z</cp:lastPrinted>
  <dcterms:created xsi:type="dcterms:W3CDTF">2024-05-08T14:25:32Z</dcterms:created>
  <dcterms:modified xsi:type="dcterms:W3CDTF">2024-10-06T07:59:59Z</dcterms:modified>
</cp:coreProperties>
</file>